
<file path=[Content_Types].xml><?xml version="1.0" encoding="utf-8"?>
<Types xmlns="http://schemas.openxmlformats.org/package/2006/content-types"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hanee Zaroo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 autoAdjust="0"/>
    <p:restoredTop sz="90748" autoAdjust="0"/>
  </p:normalViewPr>
  <p:slideViewPr>
    <p:cSldViewPr snapToGrid="0">
      <p:cViewPr varScale="1">
        <p:scale>
          <a:sx n="141" d="100"/>
          <a:sy n="141" d="100"/>
        </p:scale>
        <p:origin x="184" y="3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2-03T20:47:27.341" idx="1">
    <p:pos x="6000" y="0"/>
    <p:text>@ananyagupta2011@gmail.com Add some info about the biopython slides (use upto 2 slides ig)
_Assigned to Ananya Gupta_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2-03T21:26:50.503" idx="2">
    <p:pos x="6000" y="0"/>
    <p:text>@ananyagupta2011@gmail.com You can briefly describe the graphing criteria
_Assigned to Ananya Gupta_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2-03T21:56:28.505" idx="3">
    <p:pos x="258" y="1329"/>
    <p:text>@ananyagupta2011@gmail.com  Add a graph here
_Assigned to Ananya Gupta_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2-03T21:56:45.590" idx="4">
    <p:pos x="258" y="1664"/>
    <p:text>@ananyagupta2011@gmail.com Add a graph here
_Assigned to Ananya Gupta_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1c7726e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1c7726e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1c7726e1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1c7726e1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1c7726e1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1c7726e1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1e43fd96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1e43fd965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1e43fd96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1e43fd96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1c7726e1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1c7726e1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1c7726e1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1c7726e1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1c7726e1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1c7726e1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1a2b64b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1a2b64b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a2b64b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a2b64b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1a2b64b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1a2b64b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1c7726e1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1c7726e1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1c7726e1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1c7726e1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1c7726e1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1c7726e1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1c7726e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1c7726e1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1c7726e1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1c7726e1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AABB-22B9-C242-6611-35C31096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E9979-94C1-48C4-C892-4A9652235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339E5-9365-55F2-A15A-48CBCAAE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5CDE9-21B2-2642-5F70-9F8051F1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FA83-02A2-6747-A3D0-D302A67B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75075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0C9B-719E-DD6B-85DD-2345943C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02374-2568-B517-8394-6186E561C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1D008-EDD0-ADC8-044F-BCA1D0469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59D5D-65D7-2BFC-34F6-E40E169A1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1C53A-1573-3BD7-202D-842E377E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42647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513D27-B7F8-C603-6482-3909B6A9D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DC14D1-F570-6F81-CA49-E16DA6F11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B25F6-D8DD-DA2C-9608-2325A263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98D97-A451-C851-90BA-C7A9CD8A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D0CDF-4484-DE5B-971A-E0BC26EA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96052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9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90475-6424-BB3D-DD90-E3417F37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ACC7-C227-2751-D20A-AD4F65ADF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E25CB-BCC9-B2D9-56C2-E2F025DF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32429-9796-4A56-55DB-C09D0F87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1C00D-0CFA-AACD-B8DC-EBE945B7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87774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21D16-E9E1-B0A1-0151-D163E750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922E5-32AA-F7D7-6B8E-FB5095533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BC230-A772-F7C9-33BD-FC944BE94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F8EFA-5080-C4F7-ABC2-EA63927B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5DE0C-D0F3-7970-023C-B8459AAC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8483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A5E5-C97F-6F18-900A-E5BD93DE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4629-B938-6014-E974-A3A76CE6B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839C3-4EE3-4AE1-233B-1E778A71E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C3418-DFC7-C5E0-B37A-C8E5E89A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95806-B485-5B27-ECD1-29FFE43D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0C960-768B-839F-31B8-6C711690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86031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ECBC-D8E8-9C0D-20A1-6C1322A6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543DB-F68F-7294-36AD-23321F310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ECC0B-FD57-1E59-FF4E-B7DA81E4A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3B399-5BAA-8A8F-7A00-25676C443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2C9A4-85FD-D680-AEFA-7C0417FDF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A9DD5-1F0A-018B-AB3B-EFBEEE58B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64799-011D-A277-7BB1-409FBF1D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F242A1-CC4C-4ADD-A36A-D2DD605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13542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9398-458E-EC31-CD72-799B4CB1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47162-4B0B-42E9-FFBA-ABA07D898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3E0C9-BE25-ABA7-B0B2-574CD6281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26FF0-B896-B770-0323-FD5E2BC5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25039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535AB-AFC9-53E2-D26D-CCDCDE68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F3FF1-23CC-0442-4A1F-1C3E5D7D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4B72E-CC47-1A2B-2982-291B5467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933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C6CE-D6D3-191F-BD3B-24656F5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D9F9-EBB0-EAE3-FD0D-01B8296A3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B522C-B4D3-70A3-692A-3781E6ABB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5CBAA-B812-C333-B153-AB6BD622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E3C54-7340-9159-7437-587AF5A4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4E720-D67A-0224-3325-E51F9AC8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76474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55F0-ED98-B5C7-7C88-CF7EAFA5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7E456F-4B6B-F390-854F-147A493E8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1576E-05EE-99F2-8099-F41DB525D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834B9-500E-BBE9-17CB-320DD8FD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79629-912E-8728-3781-8B339417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046AD-32A9-449E-F9BF-3C2DEA20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6389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C14A1D-BB05-3689-0E3C-2314C86F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54347-71B9-21D5-96D0-1D84DE622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2B53A-1889-D6E3-AFC0-559330B90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B65F4-6337-72A9-C743-1F8EFC163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64D5E-C86A-B1FF-25F3-9BD1438B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85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QAqi77tA_1s&amp;t=1s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mp3"/><Relationship Id="rId7" Type="http://schemas.openxmlformats.org/officeDocument/2006/relationships/image" Target="../media/image2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3.mp3"/><Relationship Id="rId9" Type="http://schemas.openxmlformats.org/officeDocument/2006/relationships/comments" Target="../comments/commen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5.mp3"/><Relationship Id="rId7" Type="http://schemas.openxmlformats.org/officeDocument/2006/relationships/image" Target="../media/image27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5.mp3"/><Relationship Id="rId9" Type="http://schemas.openxmlformats.org/officeDocument/2006/relationships/comments" Target="../comments/commen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Video 56" descr="Chemical Compounds">
            <a:extLst>
              <a:ext uri="{FF2B5EF4-FFF2-40B4-BE49-F238E27FC236}">
                <a16:creationId xmlns:a16="http://schemas.microsoft.com/office/drawing/2014/main" id="{7BEE44B6-CEA9-043A-454F-41C8184C9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284"/>
          <a:stretch/>
        </p:blipFill>
        <p:spPr>
          <a:xfrm>
            <a:off x="-2285" y="10"/>
            <a:ext cx="9143999" cy="51434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22960" y="244162"/>
            <a:ext cx="7543800" cy="2681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900">
                <a:solidFill>
                  <a:srgbClr val="FFFFFF"/>
                </a:solidFill>
              </a:rPr>
              <a:t>Sonification of Proteins for Analysis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25038" y="3054032"/>
            <a:ext cx="7543800" cy="962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>
                <a:solidFill>
                  <a:srgbClr val="FFFFFF"/>
                </a:solidFill>
              </a:rPr>
              <a:t>Ananya Gupta and Suhanee Zaroo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Mapping 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1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a function to convert MIDI number to note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a dictionary, assigning each amino acid to a MIDI note, which was mapped and converted from the assigned MIDI number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a function to obtain the note sequence from amino acid sequence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r="7149"/>
          <a:stretch/>
        </p:blipFill>
        <p:spPr>
          <a:xfrm>
            <a:off x="4805000" y="0"/>
            <a:ext cx="3789349" cy="14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5077975" y="1477900"/>
            <a:ext cx="395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Original idea: Dev Aggarwal, 2018 (GitHub)</a:t>
            </a:r>
            <a:endParaRPr sz="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https://gist.github.com/devxpy/063968e0a2ef9b6db0bd6af8079dad2a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525" y="1843475"/>
            <a:ext cx="3859174" cy="302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100" y="3839725"/>
            <a:ext cx="3101400" cy="11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Musical Mapping </a:t>
            </a: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a list with attributes (tempo and duration) assigned from the music21 library and appended the notes obtained.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Streamed the file on Colab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Wrote and downloaded the MIDI file, and opened with GarageBand to modify it further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475" y="1650175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5576300" y="3328150"/>
            <a:ext cx="23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GarageBand Logo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37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11700" y="807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ProteinAnalysis method was used to create Sequence Objects from protein sequence strings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protein_scale(Scale, WindowSize, Edge) was used to create plot points using Hopp and Woods hydrophilicity scale. (Higher numbers to hydrophilic residues)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Static graphs were made using MatplotLib Library. Real time graphs made with FuncAnimation from matplotlib.animation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750" y="3362313"/>
            <a:ext cx="50292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60" y="2952229"/>
            <a:ext cx="6590562" cy="8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 (Cont.)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3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Real-time Plots, plotting information was saved in a dataframe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functions to be passed as arguments in FuncAnimation function were made to plot every value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plot was generated in python using HTML display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5" y="4703625"/>
            <a:ext cx="6426739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975" y="445025"/>
            <a:ext cx="4414875" cy="404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3502450" y="3791650"/>
            <a:ext cx="516300" cy="777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>
            <a:hlinkClick r:id="rId5"/>
          </p:cNvPr>
          <p:cNvSpPr txBox="1"/>
          <p:nvPr/>
        </p:nvSpPr>
        <p:spPr>
          <a:xfrm>
            <a:off x="6528800" y="4568875"/>
            <a:ext cx="23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Ref: Updating Function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11700" y="125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Graphs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549090"/>
            <a:ext cx="9144003" cy="256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61015"/>
            <a:ext cx="9144003" cy="256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GAPDH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410200" y="1138350"/>
            <a:ext cx="295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Music File</a:t>
            </a:r>
            <a:endParaRPr/>
          </a:p>
        </p:txBody>
      </p:sp>
      <p:sp>
        <p:nvSpPr>
          <p:cNvPr id="180" name="Google Shape;180;p27"/>
          <p:cNvSpPr txBox="1"/>
          <p:nvPr/>
        </p:nvSpPr>
        <p:spPr>
          <a:xfrm>
            <a:off x="410200" y="2110050"/>
            <a:ext cx="1597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Graph compared with Music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download-1_PTdv6Ndx">
            <a:hlinkClick r:id="" action="ppaction://media"/>
            <a:extLst>
              <a:ext uri="{FF2B5EF4-FFF2-40B4-BE49-F238E27FC236}">
                <a16:creationId xmlns:a16="http://schemas.microsoft.com/office/drawing/2014/main" id="{42018C92-B2AC-BB59-3C7D-7868D0FAFC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5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26941" y="789150"/>
            <a:ext cx="4876800" cy="3657600"/>
          </a:xfrm>
          <a:prstGeom prst="rect">
            <a:avLst/>
          </a:prstGeom>
        </p:spPr>
      </p:pic>
      <p:pic>
        <p:nvPicPr>
          <p:cNvPr id="3" name="GAPDH.mp3">
            <a:hlinkClick r:id="" action="ppaction://media"/>
            <a:extLst>
              <a:ext uri="{FF2B5EF4-FFF2-40B4-BE49-F238E27FC236}">
                <a16:creationId xmlns:a16="http://schemas.microsoft.com/office/drawing/2014/main" id="{6535FD30-80BB-0FC8-1F25-25C0D584042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57791" y="92502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0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Actin</a:t>
            </a: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410200" y="1138350"/>
            <a:ext cx="16254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Music File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410200" y="2643050"/>
            <a:ext cx="1247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Graph compared with Music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download_U7tqYClE">
            <a:hlinkClick r:id="" action="ppaction://media"/>
            <a:extLst>
              <a:ext uri="{FF2B5EF4-FFF2-40B4-BE49-F238E27FC236}">
                <a16:creationId xmlns:a16="http://schemas.microsoft.com/office/drawing/2014/main" id="{B71EE03E-A5C5-0CFF-61CE-F9B88C4E8ED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9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59892" y="742950"/>
            <a:ext cx="4876800" cy="3657600"/>
          </a:xfrm>
          <a:prstGeom prst="rect">
            <a:avLst/>
          </a:prstGeom>
        </p:spPr>
      </p:pic>
      <p:pic>
        <p:nvPicPr>
          <p:cNvPr id="3" name="actin.mp3">
            <a:hlinkClick r:id="" action="ppaction://media"/>
            <a:extLst>
              <a:ext uri="{FF2B5EF4-FFF2-40B4-BE49-F238E27FC236}">
                <a16:creationId xmlns:a16="http://schemas.microsoft.com/office/drawing/2014/main" id="{8805A92B-54BD-0205-9873-852C363CC3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56966" y="97934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9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music file: Low pitch sounds correspond to hydrophobic residues, which are present in the inner portion of the protein structure.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Auditory information aids in understanding more about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work: mapping proteins on different criteria (ex: size of residues, folded structure of the protein.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02124"/>
            <a:ext cx="4306275" cy="21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51" y="2802125"/>
            <a:ext cx="3953202" cy="20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7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Hypothesis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613" y="682900"/>
            <a:ext cx="4938187" cy="32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Sonification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field that involves converting data to sound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researchers and individuals to use their sense of hearing and basic music intuition to understand complex datasets 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813" y="943455"/>
            <a:ext cx="4876076" cy="282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825225" y="4488275"/>
            <a:ext cx="18018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Source: Pace University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383749" y="3828866"/>
            <a:ext cx="2592353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The sonification of water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 structure 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16900" cy="3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Biopolymer of amino acids, responsible for all important physiological processes in living organisms (enzyme action, movement of molecules, antibodies).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 distinct amino acids, with different chemical structures and properties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Chemistry of amino acids determines the structure and function of the protein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t="27504"/>
          <a:stretch/>
        </p:blipFill>
        <p:spPr>
          <a:xfrm>
            <a:off x="5953650" y="2503850"/>
            <a:ext cx="2223425" cy="23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612" y="152875"/>
            <a:ext cx="3175548" cy="22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7567825" y="4881425"/>
            <a:ext cx="1515600" cy="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Source: Britannica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 Music 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95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an amino acid to a specific musical note and playing it to hear the protein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successful implementation in 1996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Artificial intelligence to study the music sequences that is generated.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Pioneered by Markus Buehler’s team at MIT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800" y="495050"/>
            <a:ext cx="4258950" cy="23956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200500" y="2948475"/>
            <a:ext cx="22059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Yu &amp; Buehler 2020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4930500" cy="4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program that maps the protein sequence of human GAPDH and β-Actin to music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 assigned to each amino acid on the basis of the GES (Goldman, Engelman, and Steitz) hydrophobicity scale (Martin et al., 2021).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auditory and visual methods of understanding protein sequence data using Hydrophilicity Plots(Hopp, T. P., &amp; Woods, K. R. (1981))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l="50154" t="8122"/>
          <a:stretch/>
        </p:blipFill>
        <p:spPr>
          <a:xfrm>
            <a:off x="5242112" y="0"/>
            <a:ext cx="2948176" cy="25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7676441" y="2334545"/>
            <a:ext cx="137702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</a:rPr>
              <a:t>Source: </a:t>
            </a:r>
            <a:r>
              <a:rPr lang="en" sz="900" dirty="0" err="1">
                <a:solidFill>
                  <a:schemeClr val="dk2"/>
                </a:solidFill>
              </a:rPr>
              <a:t>Zaffagnini</a:t>
            </a:r>
            <a:r>
              <a:rPr lang="en" sz="900" dirty="0">
                <a:solidFill>
                  <a:schemeClr val="dk2"/>
                </a:solidFill>
              </a:rPr>
              <a:t> et al., 2013</a:t>
            </a:r>
            <a:endParaRPr sz="900" dirty="0">
              <a:solidFill>
                <a:schemeClr val="dk2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907900" y="2216850"/>
            <a:ext cx="21294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GAPDH structure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r="52500"/>
          <a:stretch/>
        </p:blipFill>
        <p:spPr>
          <a:xfrm>
            <a:off x="5530773" y="2664575"/>
            <a:ext cx="2506525" cy="20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5907900" y="4619350"/>
            <a:ext cx="21294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Β-actin structure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7811699" y="4681800"/>
            <a:ext cx="142283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Witecka et al., 2021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Amino Acid Sequences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Biopython Library to access Entrez and extract sequences from unique GI numbers.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50" y="2072650"/>
            <a:ext cx="2145825" cy="114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9"/>
          <p:cNvCxnSpPr/>
          <p:nvPr/>
        </p:nvCxnSpPr>
        <p:spPr>
          <a:xfrm rot="10800000" flipH="1">
            <a:off x="2624375" y="2633512"/>
            <a:ext cx="3687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975" y="2022700"/>
            <a:ext cx="4852625" cy="12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50" y="3404525"/>
            <a:ext cx="8234949" cy="15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2642625" y="2542025"/>
            <a:ext cx="495600" cy="18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8238175" y="2976550"/>
            <a:ext cx="828000" cy="868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Biopython (Cont.)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39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/>
        </p:nvSpPr>
        <p:spPr>
          <a:xfrm>
            <a:off x="4379975" y="2622050"/>
            <a:ext cx="1920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47150"/>
            <a:ext cx="8839201" cy="119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4273275" y="4642600"/>
            <a:ext cx="23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Output 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mapping 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Library used: music21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Amino acid residues ordered from most to least hydrophobic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Assigned a MIDI (Musical Instrument Digital Interface) number, which corresponds to a particular note and pitch.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Assigned the 20 amino acids between MIDI numbers 30-70 (step-2). The most hydrophobic amino acid (Phenylalanine, F) was assigned 30 (low pitch), and so on.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784" y="1017724"/>
            <a:ext cx="4621816" cy="19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6279225" y="3079575"/>
            <a:ext cx="1485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MIDI values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6927300" y="3385300"/>
            <a:ext cx="238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Source: Nicholson &amp; Kim, 2016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635</Words>
  <Application>Microsoft Macintosh PowerPoint</Application>
  <PresentationFormat>On-screen Show (16:9)</PresentationFormat>
  <Paragraphs>74</Paragraphs>
  <Slides>17</Slides>
  <Notes>17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Sonification of Proteins for Analysis</vt:lpstr>
      <vt:lpstr>Index</vt:lpstr>
      <vt:lpstr>Data Sonification</vt:lpstr>
      <vt:lpstr>Protein structure </vt:lpstr>
      <vt:lpstr>Protein Music </vt:lpstr>
      <vt:lpstr>Hypothesis </vt:lpstr>
      <vt:lpstr>Extract Amino Acid Sequences</vt:lpstr>
      <vt:lpstr>Biopython (Cont.)</vt:lpstr>
      <vt:lpstr>Musical mapping </vt:lpstr>
      <vt:lpstr>Musical Mapping </vt:lpstr>
      <vt:lpstr>Musical Mapping </vt:lpstr>
      <vt:lpstr>Graphing</vt:lpstr>
      <vt:lpstr>Graphing (Cont.)</vt:lpstr>
      <vt:lpstr>Static Graphs</vt:lpstr>
      <vt:lpstr>Results - GAPDH</vt:lpstr>
      <vt:lpstr>Results - Actin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Sonification of Proteins for Analysis</dc:title>
  <cp:lastModifiedBy>Suhanee Zaroo</cp:lastModifiedBy>
  <cp:revision>2</cp:revision>
  <dcterms:modified xsi:type="dcterms:W3CDTF">2023-12-04T07:55:34Z</dcterms:modified>
</cp:coreProperties>
</file>